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6" r:id="rId2"/>
    <p:sldId id="264" r:id="rId3"/>
    <p:sldId id="257" r:id="rId4"/>
    <p:sldId id="262" r:id="rId5"/>
    <p:sldId id="268" r:id="rId6"/>
    <p:sldId id="265" r:id="rId7"/>
    <p:sldId id="267" r:id="rId8"/>
    <p:sldId id="269" r:id="rId9"/>
    <p:sldId id="272" r:id="rId10"/>
    <p:sldId id="274" r:id="rId11"/>
    <p:sldId id="271" r:id="rId12"/>
    <p:sldId id="270" r:id="rId13"/>
    <p:sldId id="273" r:id="rId14"/>
    <p:sldId id="277" r:id="rId15"/>
  </p:sldIdLst>
  <p:sldSz cx="9144000" cy="5143500" type="screen16x9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74765B"/>
    <a:srgbClr val="F6F9D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816" y="-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832B6D11-3AC9-4633-9575-5466732102EA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6F923F52-6951-4D90-B47E-CA7ED633A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4240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" name="Google Shape;89;p5:notes"/>
          <p:cNvSpPr txBox="1">
            <a:spLocks noGrp="1"/>
          </p:cNvSpPr>
          <p:nvPr>
            <p:ph type="body" idx="1"/>
          </p:nvPr>
        </p:nvSpPr>
        <p:spPr>
          <a:xfrm>
            <a:off x="688818" y="4759644"/>
            <a:ext cx="5510530" cy="4509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t" anchorCtr="0">
            <a:noAutofit/>
          </a:bodyPr>
          <a:lstStyle/>
          <a:p>
            <a:pPr>
              <a:buSzPts val="1100"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54;p13"/>
          <p:cNvPicPr/>
          <p:nvPr userDrawn="1"/>
        </p:nvPicPr>
        <p:blipFill>
          <a:blip r:embed="rId2" cstate="print">
            <a:alphaModFix/>
          </a:blip>
          <a:stretch/>
        </p:blipFill>
        <p:spPr bwMode="auto"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58;p13"/>
          <p:cNvPicPr/>
          <p:nvPr userDrawn="1"/>
        </p:nvPicPr>
        <p:blipFill>
          <a:blip r:embed="rId3" cstate="print">
            <a:alphaModFix/>
          </a:blip>
          <a:stretch/>
        </p:blipFill>
        <p:spPr bwMode="auto">
          <a:xfrm>
            <a:off x="2061138" y="4220647"/>
            <a:ext cx="1342912" cy="39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60;p13"/>
          <p:cNvPicPr/>
          <p:nvPr userDrawn="1"/>
        </p:nvPicPr>
        <p:blipFill>
          <a:blip r:embed="rId4" cstate="print">
            <a:alphaModFix/>
          </a:blip>
          <a:srcRect t="2326" b="2334"/>
          <a:stretch/>
        </p:blipFill>
        <p:spPr bwMode="auto">
          <a:xfrm>
            <a:off x="765957" y="4153672"/>
            <a:ext cx="1093161" cy="5280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750125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74;p14"/>
          <p:cNvPicPr/>
          <p:nvPr userDrawn="1"/>
        </p:nvPicPr>
        <p:blipFill>
          <a:blip r:embed="rId2" cstate="print">
            <a:alphaModFix/>
          </a:blip>
          <a:stretch/>
        </p:blipFill>
        <p:spPr bwMode="auto">
          <a:xfrm>
            <a:off x="765949" y="4704000"/>
            <a:ext cx="583226" cy="2817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554914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74;p14"/>
          <p:cNvPicPr/>
          <p:nvPr userDrawn="1"/>
        </p:nvPicPr>
        <p:blipFill>
          <a:blip r:embed="rId2" cstate="print">
            <a:alphaModFix/>
          </a:blip>
          <a:stretch/>
        </p:blipFill>
        <p:spPr bwMode="auto">
          <a:xfrm>
            <a:off x="765949" y="4704000"/>
            <a:ext cx="583226" cy="281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79;p15"/>
          <p:cNvPicPr/>
          <p:nvPr userDrawn="1"/>
        </p:nvPicPr>
        <p:blipFill>
          <a:blip r:embed="rId3" cstate="print">
            <a:alphaModFix/>
          </a:blip>
          <a:srcRect/>
          <a:stretch/>
        </p:blipFill>
        <p:spPr bwMode="auto">
          <a:xfrm>
            <a:off x="4354701" y="602445"/>
            <a:ext cx="7271424" cy="7267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83;p15"/>
          <p:cNvPicPr/>
          <p:nvPr userDrawn="1"/>
        </p:nvPicPr>
        <p:blipFill>
          <a:blip r:embed="rId4" cstate="print">
            <a:alphaModFix/>
          </a:blip>
          <a:stretch/>
        </p:blipFill>
        <p:spPr bwMode="auto">
          <a:xfrm>
            <a:off x="7098575" y="3937250"/>
            <a:ext cx="1933750" cy="193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84;p15"/>
          <p:cNvPicPr/>
          <p:nvPr userDrawn="1"/>
        </p:nvPicPr>
        <p:blipFill>
          <a:blip r:embed="rId5" cstate="print">
            <a:alphaModFix/>
          </a:blip>
          <a:stretch/>
        </p:blipFill>
        <p:spPr bwMode="auto">
          <a:xfrm>
            <a:off x="8120285" y="2318951"/>
            <a:ext cx="1508140" cy="1192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060577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74;p14"/>
          <p:cNvPicPr/>
          <p:nvPr userDrawn="1"/>
        </p:nvPicPr>
        <p:blipFill>
          <a:blip r:embed="rId2" cstate="print">
            <a:alphaModFix/>
          </a:blip>
          <a:stretch/>
        </p:blipFill>
        <p:spPr bwMode="auto">
          <a:xfrm>
            <a:off x="765949" y="4704000"/>
            <a:ext cx="583226" cy="281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03;p17"/>
          <p:cNvPicPr/>
          <p:nvPr userDrawn="1"/>
        </p:nvPicPr>
        <p:blipFill>
          <a:blip r:embed="rId3" cstate="print">
            <a:alphaModFix/>
          </a:blip>
          <a:srcRect t="19" b="28"/>
          <a:stretch/>
        </p:blipFill>
        <p:spPr bwMode="auto">
          <a:xfrm>
            <a:off x="4286801" y="828770"/>
            <a:ext cx="7271424" cy="7267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04;p17"/>
          <p:cNvPicPr/>
          <p:nvPr userDrawn="1"/>
        </p:nvPicPr>
        <p:blipFill>
          <a:blip r:embed="rId4" cstate="print">
            <a:alphaModFix/>
          </a:blip>
          <a:stretch/>
        </p:blipFill>
        <p:spPr bwMode="auto">
          <a:xfrm>
            <a:off x="8197704" y="2083054"/>
            <a:ext cx="1319400" cy="131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07;p17"/>
          <p:cNvPicPr/>
          <p:nvPr userDrawn="1"/>
        </p:nvPicPr>
        <p:blipFill>
          <a:blip r:embed="rId5" cstate="print">
            <a:alphaModFix/>
          </a:blip>
          <a:stretch/>
        </p:blipFill>
        <p:spPr bwMode="auto">
          <a:xfrm>
            <a:off x="7036801" y="3596018"/>
            <a:ext cx="1883510" cy="1933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10;p17"/>
          <p:cNvPicPr/>
          <p:nvPr userDrawn="1"/>
        </p:nvPicPr>
        <p:blipFill>
          <a:blip r:embed="rId2" cstate="print">
            <a:alphaModFix/>
          </a:blip>
          <a:stretch/>
        </p:blipFill>
        <p:spPr bwMode="auto">
          <a:xfrm>
            <a:off x="918349" y="4856400"/>
            <a:ext cx="583226" cy="2817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4175660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74;p14"/>
          <p:cNvPicPr/>
          <p:nvPr userDrawn="1"/>
        </p:nvPicPr>
        <p:blipFill>
          <a:blip r:embed="rId2" cstate="print">
            <a:alphaModFix/>
          </a:blip>
          <a:stretch/>
        </p:blipFill>
        <p:spPr bwMode="auto">
          <a:xfrm>
            <a:off x="765949" y="4704000"/>
            <a:ext cx="583226" cy="281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5;p18"/>
          <p:cNvPicPr/>
          <p:nvPr userDrawn="1"/>
        </p:nvPicPr>
        <p:blipFill>
          <a:blip r:embed="rId3" cstate="print">
            <a:alphaModFix/>
          </a:blip>
          <a:srcRect t="49" b="49"/>
          <a:stretch/>
        </p:blipFill>
        <p:spPr bwMode="auto">
          <a:xfrm>
            <a:off x="4134401" y="676370"/>
            <a:ext cx="7271424" cy="7267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18;p18"/>
          <p:cNvPicPr/>
          <p:nvPr userDrawn="1"/>
        </p:nvPicPr>
        <p:blipFill>
          <a:blip r:embed="rId4" cstate="print">
            <a:alphaModFix/>
          </a:blip>
          <a:stretch/>
        </p:blipFill>
        <p:spPr bwMode="auto">
          <a:xfrm>
            <a:off x="6758350" y="3547949"/>
            <a:ext cx="2233250" cy="176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22;p18"/>
          <p:cNvPicPr/>
          <p:nvPr userDrawn="1"/>
        </p:nvPicPr>
        <p:blipFill>
          <a:blip r:embed="rId5" cstate="print">
            <a:alphaModFix/>
          </a:blip>
          <a:stretch/>
        </p:blipFill>
        <p:spPr bwMode="auto">
          <a:xfrm>
            <a:off x="7861325" y="2000738"/>
            <a:ext cx="1381500" cy="1142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17922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129;p19"/>
          <p:cNvPicPr/>
          <p:nvPr userDrawn="1"/>
        </p:nvPicPr>
        <p:blipFill>
          <a:blip r:embed="rId2" cstate="print">
            <a:alphaModFix/>
          </a:blip>
          <a:stretch/>
        </p:blipFill>
        <p:spPr bwMode="auto">
          <a:xfrm>
            <a:off x="7089724" y="-184013"/>
            <a:ext cx="1713525" cy="573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74;p14"/>
          <p:cNvPicPr/>
          <p:nvPr userDrawn="1"/>
        </p:nvPicPr>
        <p:blipFill>
          <a:blip r:embed="rId3" cstate="print">
            <a:alphaModFix/>
          </a:blip>
          <a:stretch/>
        </p:blipFill>
        <p:spPr bwMode="auto">
          <a:xfrm>
            <a:off x="765949" y="4704000"/>
            <a:ext cx="583226" cy="2817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686977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53;p22"/>
          <p:cNvPicPr/>
          <p:nvPr userDrawn="1"/>
        </p:nvPicPr>
        <p:blipFill>
          <a:blip r:embed="rId2" cstate="print">
            <a:alphaModFix/>
          </a:blip>
          <a:stretch/>
        </p:blipFill>
        <p:spPr bwMode="auto"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54;p22"/>
          <p:cNvSpPr txBox="1"/>
          <p:nvPr userDrawn="1"/>
        </p:nvSpPr>
        <p:spPr bwMode="auto">
          <a:xfrm>
            <a:off x="765950" y="1129661"/>
            <a:ext cx="58104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4000" b="1" dirty="0">
                <a:solidFill>
                  <a:srgbClr val="1E2D40"/>
                </a:solidFill>
                <a:latin typeface="Jost"/>
                <a:ea typeface="Jost"/>
                <a:cs typeface="Jost"/>
              </a:rPr>
              <a:t>Спасибо за внимание!</a:t>
            </a:r>
            <a:endParaRPr sz="4000" b="1" dirty="0">
              <a:solidFill>
                <a:srgbClr val="1E2D40"/>
              </a:solidFill>
              <a:latin typeface="Jost"/>
              <a:ea typeface="Jost"/>
              <a:cs typeface="Jost"/>
            </a:endParaRPr>
          </a:p>
        </p:txBody>
      </p:sp>
      <p:sp>
        <p:nvSpPr>
          <p:cNvPr id="6" name="Google Shape;155;p22"/>
          <p:cNvSpPr txBox="1"/>
          <p:nvPr userDrawn="1"/>
        </p:nvSpPr>
        <p:spPr bwMode="auto">
          <a:xfrm>
            <a:off x="765950" y="2577350"/>
            <a:ext cx="3350400" cy="8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700" lvl="0" indent="0" algn="l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None/>
              <a:defRPr/>
            </a:pPr>
            <a:r>
              <a:rPr lang="ru" sz="1000" b="1">
                <a:solidFill>
                  <a:srgbClr val="1E2D40"/>
                </a:solidFill>
                <a:latin typeface="Jost"/>
                <a:ea typeface="Jost"/>
                <a:cs typeface="Jost"/>
              </a:rPr>
              <a:t>СЛУЖБА ТЕХНИЧЕСКОЙ ПОДДЕРЖКИ:</a:t>
            </a:r>
            <a:endParaRPr sz="1000" b="1">
              <a:solidFill>
                <a:srgbClr val="1E2D40"/>
              </a:solidFill>
              <a:latin typeface="Jost"/>
              <a:ea typeface="Jost"/>
              <a:cs typeface="Jost"/>
            </a:endParaRPr>
          </a:p>
          <a:p>
            <a:pPr marL="1270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100">
                <a:solidFill>
                  <a:srgbClr val="1E2D40"/>
                </a:solidFill>
                <a:latin typeface="Jost"/>
                <a:ea typeface="Jost"/>
                <a:cs typeface="Jost"/>
              </a:rPr>
              <a:t>tech-support@mob-edu.ru</a:t>
            </a:r>
            <a:endParaRPr sz="1100">
              <a:solidFill>
                <a:srgbClr val="1E2D40"/>
              </a:solidFill>
              <a:latin typeface="Jost"/>
              <a:ea typeface="Jost"/>
              <a:cs typeface="Jost"/>
            </a:endParaRPr>
          </a:p>
          <a:p>
            <a:pPr marL="1270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100">
                <a:solidFill>
                  <a:srgbClr val="1E2D40"/>
                </a:solidFill>
                <a:latin typeface="Jost"/>
                <a:ea typeface="Jost"/>
                <a:cs typeface="Jost"/>
              </a:rPr>
              <a:t>+7 (495) 249-90-11 (доб. 139, 140)</a:t>
            </a:r>
            <a:endParaRPr sz="1100">
              <a:solidFill>
                <a:srgbClr val="1E2D40"/>
              </a:solidFill>
              <a:latin typeface="Jost"/>
              <a:ea typeface="Jost"/>
              <a:cs typeface="Jost"/>
            </a:endParaRPr>
          </a:p>
        </p:txBody>
      </p:sp>
      <p:sp>
        <p:nvSpPr>
          <p:cNvPr id="9" name="Google Shape;156;p22"/>
          <p:cNvSpPr txBox="1"/>
          <p:nvPr userDrawn="1"/>
        </p:nvSpPr>
        <p:spPr bwMode="auto">
          <a:xfrm>
            <a:off x="4025875" y="2577350"/>
            <a:ext cx="2915699" cy="8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700" lvl="0" indent="0" algn="l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None/>
              <a:defRPr/>
            </a:pPr>
            <a:r>
              <a:rPr lang="ru" sz="1000" b="1">
                <a:solidFill>
                  <a:srgbClr val="1E2D40"/>
                </a:solidFill>
                <a:latin typeface="Jost"/>
                <a:ea typeface="Jost"/>
                <a:cs typeface="Jost"/>
              </a:rPr>
              <a:t>СЛУЖБА МЕТОДИЧЕСКОЙ ПОДДЕРЖКИ:</a:t>
            </a:r>
            <a:endParaRPr sz="1000" b="1">
              <a:solidFill>
                <a:srgbClr val="1E2D40"/>
              </a:solidFill>
              <a:latin typeface="Jost"/>
              <a:ea typeface="Jost"/>
              <a:cs typeface="Jost"/>
            </a:endParaRPr>
          </a:p>
          <a:p>
            <a:pPr marL="1270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100">
                <a:solidFill>
                  <a:srgbClr val="1E2D40"/>
                </a:solidFill>
                <a:latin typeface="Jost"/>
                <a:ea typeface="Jost"/>
                <a:cs typeface="Jost"/>
              </a:rPr>
              <a:t>metod@mob-edu.ru</a:t>
            </a:r>
            <a:endParaRPr sz="1100">
              <a:solidFill>
                <a:srgbClr val="1E2D40"/>
              </a:solidFill>
              <a:latin typeface="Jost"/>
              <a:ea typeface="Jost"/>
              <a:cs typeface="Jost"/>
            </a:endParaRPr>
          </a:p>
          <a:p>
            <a:pPr marL="1270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" sz="1100">
                <a:solidFill>
                  <a:srgbClr val="1E2D40"/>
                </a:solidFill>
                <a:latin typeface="Jost"/>
                <a:ea typeface="Jost"/>
                <a:cs typeface="Jost"/>
              </a:rPr>
              <a:t>+7 (495) 249-90-11 (доб. 110)</a:t>
            </a:r>
            <a:endParaRPr sz="1100">
              <a:solidFill>
                <a:srgbClr val="1E2D40"/>
              </a:solidFill>
              <a:latin typeface="Jost"/>
              <a:ea typeface="Jost"/>
              <a:cs typeface="Jost"/>
            </a:endParaRPr>
          </a:p>
        </p:txBody>
      </p:sp>
      <p:pic>
        <p:nvPicPr>
          <p:cNvPr id="10" name="Google Shape;157;p22"/>
          <p:cNvPicPr/>
          <p:nvPr userDrawn="1"/>
        </p:nvPicPr>
        <p:blipFill>
          <a:blip r:embed="rId3" cstate="print">
            <a:alphaModFix/>
          </a:blip>
          <a:srcRect t="2326" b="2334"/>
          <a:stretch/>
        </p:blipFill>
        <p:spPr bwMode="auto">
          <a:xfrm>
            <a:off x="765957" y="4153672"/>
            <a:ext cx="1093161" cy="528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58;p22"/>
          <p:cNvPicPr/>
          <p:nvPr userDrawn="1"/>
        </p:nvPicPr>
        <p:blipFill>
          <a:blip r:embed="rId4" cstate="print">
            <a:alphaModFix/>
          </a:blip>
          <a:stretch/>
        </p:blipFill>
        <p:spPr bwMode="auto">
          <a:xfrm>
            <a:off x="2061138" y="4220647"/>
            <a:ext cx="1342912" cy="394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198355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387448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1AA1E-E476-4C4F-A7C1-1BC4F9407110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B7E0C-1675-40B0-B563-CF15DBC816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1771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 descr="Фон для презентации для дет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 descr="C:\Users\User\Desktop\1642620233_9-adonius-club-p-fon-dlya-prezentatsii-sadika-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5143501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95536" y="0"/>
            <a:ext cx="8520600" cy="972480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0070C0"/>
                </a:solidFill>
              </a:rPr>
              <a:t>Муниципальное бюджетное дошкольное образовательное учреждение                                                  «Детский сад № 9» города Агрыз                                                                                                                  Агрызского муниципального района Республики Татарстан</a:t>
            </a:r>
            <a:endParaRPr lang="ru-RU" sz="1800" b="1" dirty="0">
              <a:solidFill>
                <a:srgbClr val="0070C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528" y="1275606"/>
            <a:ext cx="8520600" cy="7926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Электронное образование как эффективный инструмент мобильного обучения в условиях                                         современного детского сада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6" name="Picture 2" descr="C:\Users\User\Documents\Образцовый детский сад\Обновлённый-детский-сад.jpg\1.jpg"/>
          <p:cNvPicPr>
            <a:picLocks noChangeAspect="1" noChangeArrowheads="1"/>
          </p:cNvPicPr>
          <p:nvPr/>
        </p:nvPicPr>
        <p:blipFill>
          <a:blip r:embed="rId3" cstate="print"/>
          <a:srcRect l="9450" t="10801" r="11802" b="19200"/>
          <a:stretch>
            <a:fillRect/>
          </a:stretch>
        </p:blipFill>
        <p:spPr bwMode="auto">
          <a:xfrm>
            <a:off x="107504" y="2499742"/>
            <a:ext cx="3707904" cy="24719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75846" y="173624"/>
            <a:ext cx="6559826" cy="577265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Ресурсы МЭО для работы специалистов ДОО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696025" y="326907"/>
            <a:ext cx="6785791" cy="71689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600" b="1" dirty="0">
              <a:latin typeface="+mn-lt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53272" y="334832"/>
            <a:ext cx="32086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b="1" dirty="0">
                <a:solidFill>
                  <a:prstClr val="black"/>
                </a:solidFill>
                <a:latin typeface="Jost"/>
              </a:rPr>
              <a:t>Взаимодействие с семьёй</a:t>
            </a:r>
          </a:p>
        </p:txBody>
      </p:sp>
      <p:pic>
        <p:nvPicPr>
          <p:cNvPr id="11" name="Рисунок 10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423" y="1131590"/>
            <a:ext cx="6734307" cy="1639978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 descr="Вырезка экрана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424" y="3136354"/>
            <a:ext cx="6734306" cy="1366886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395536" y="1595744"/>
            <a:ext cx="1152128" cy="711669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</a:rPr>
              <a:t>Личный кабинет педагога</a:t>
            </a:r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80214" y="3463962"/>
            <a:ext cx="1152128" cy="711669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</a:rPr>
              <a:t>Личный кабинет семьи</a:t>
            </a:r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771800" y="1419622"/>
            <a:ext cx="1368152" cy="887791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843808" y="3440929"/>
            <a:ext cx="1368152" cy="887791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7020272" y="1491630"/>
            <a:ext cx="792088" cy="720080"/>
          </a:xfrm>
          <a:prstGeom prst="ellipse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7735672" y="3476851"/>
            <a:ext cx="792088" cy="720080"/>
          </a:xfrm>
          <a:prstGeom prst="ellipse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511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75846" y="173624"/>
            <a:ext cx="6559826" cy="577265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Jost"/>
              </a:rPr>
              <a:t>Примеры </a:t>
            </a:r>
            <a:r>
              <a:rPr lang="ru-RU" b="1" dirty="0" err="1">
                <a:solidFill>
                  <a:prstClr val="black"/>
                </a:solidFill>
                <a:latin typeface="Jost"/>
              </a:rPr>
              <a:t>разноуровневых</a:t>
            </a:r>
            <a:r>
              <a:rPr lang="ru-RU" b="1" dirty="0">
                <a:solidFill>
                  <a:prstClr val="black"/>
                </a:solidFill>
                <a:latin typeface="Jost"/>
              </a:rPr>
              <a:t> интерактивных заданий</a:t>
            </a:r>
          </a:p>
        </p:txBody>
      </p:sp>
      <p:pic>
        <p:nvPicPr>
          <p:cNvPr id="11" name="Объект 9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D999159E-90A6-4105-847E-991368956D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750889"/>
            <a:ext cx="2604742" cy="3103276"/>
          </a:xfrm>
          <a:prstGeom prst="rect">
            <a:avLst/>
          </a:prstGeom>
          <a:ln w="3175">
            <a:solidFill>
              <a:schemeClr val="tx1"/>
            </a:solidFill>
          </a:ln>
          <a:effectLst/>
        </p:spPr>
      </p:pic>
      <p:pic>
        <p:nvPicPr>
          <p:cNvPr id="12" name="Рисунок 11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FA7AD36F-1911-49F8-A632-77DA2531EB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750889"/>
            <a:ext cx="1944216" cy="3611634"/>
          </a:xfrm>
          <a:prstGeom prst="rect">
            <a:avLst/>
          </a:prstGeom>
          <a:ln w="3175">
            <a:solidFill>
              <a:schemeClr val="tx1"/>
            </a:solidFill>
          </a:ln>
          <a:effectLst/>
        </p:spPr>
      </p:pic>
      <p:pic>
        <p:nvPicPr>
          <p:cNvPr id="13" name="Рисунок 12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D1EE1E26-9573-4D0B-92F1-C57E30FD55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750889"/>
            <a:ext cx="1830318" cy="2532924"/>
          </a:xfrm>
          <a:prstGeom prst="rect">
            <a:avLst/>
          </a:prstGeom>
          <a:ln w="3175">
            <a:solidFill>
              <a:schemeClr val="tx1"/>
            </a:solidFill>
          </a:ln>
          <a:effectLst/>
        </p:spPr>
      </p:pic>
      <p:pic>
        <p:nvPicPr>
          <p:cNvPr id="14" name="Рисунок 13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D8BE4BFF-A6E1-4AE8-A70C-5D94F3387E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1" y="2953160"/>
            <a:ext cx="1912855" cy="1945888"/>
          </a:xfrm>
          <a:prstGeom prst="rect">
            <a:avLst/>
          </a:prstGeom>
          <a:ln w="3175">
            <a:solidFill>
              <a:schemeClr val="tx1"/>
            </a:solidFill>
          </a:ln>
          <a:effectLst/>
        </p:spPr>
      </p:pic>
      <p:pic>
        <p:nvPicPr>
          <p:cNvPr id="7" name="Рисунок 6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236A9F3A-BB28-459C-B1EB-B7477959516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809281"/>
            <a:ext cx="2791705" cy="2089767"/>
          </a:xfrm>
          <a:prstGeom prst="rect">
            <a:avLst/>
          </a:prstGeom>
          <a:ln w="3175">
            <a:solidFill>
              <a:schemeClr val="tx1"/>
            </a:solidFill>
          </a:ln>
          <a:effectLst/>
        </p:spPr>
      </p:pic>
      <p:pic>
        <p:nvPicPr>
          <p:cNvPr id="8" name="Рисунок 7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FBE1BCEA-9551-486E-8EDA-24364969BF1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051672"/>
            <a:ext cx="1590602" cy="1846657"/>
          </a:xfrm>
          <a:prstGeom prst="rect">
            <a:avLst/>
          </a:prstGeom>
          <a:ln w="3175">
            <a:solidFill>
              <a:schemeClr val="tx1"/>
            </a:solidFill>
          </a:ln>
          <a:effectLst/>
        </p:spPr>
      </p:pic>
    </p:spTree>
    <p:extLst>
      <p:ext uri="{BB962C8B-B14F-4D97-AF65-F5344CB8AC3E}">
        <p14:creationId xmlns="" xmlns:p14="http://schemas.microsoft.com/office/powerpoint/2010/main" val="210838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75846" y="195485"/>
            <a:ext cx="7356594" cy="577265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Jost"/>
              </a:rPr>
              <a:t>Тематические сценарии образовательной деятельности</a:t>
            </a:r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72751"/>
            <a:ext cx="4676826" cy="3726409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915566"/>
            <a:ext cx="4831977" cy="237586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9" name="Рисунок 8" descr="Вырезка экрана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995686"/>
            <a:ext cx="3737385" cy="296654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0" name="Рисунок 9" descr="Вырезка экрана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651870"/>
            <a:ext cx="4244778" cy="1058379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91661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5"/>
          <p:cNvPicPr preferRelativeResize="0"/>
          <p:nvPr/>
        </p:nvPicPr>
        <p:blipFill rotWithShape="1">
          <a:blip r:embed="rId3" cstate="print">
            <a:alphaModFix/>
          </a:blip>
          <a:srcRect t="19" b="28"/>
          <a:stretch/>
        </p:blipFill>
        <p:spPr>
          <a:xfrm>
            <a:off x="3956231" y="1509563"/>
            <a:ext cx="7271424" cy="7267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5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251520" y="4659982"/>
            <a:ext cx="864074" cy="32757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Название 1"/>
          <p:cNvSpPr txBox="1">
            <a:spLocks/>
          </p:cNvSpPr>
          <p:nvPr/>
        </p:nvSpPr>
        <p:spPr>
          <a:xfrm>
            <a:off x="121600" y="195486"/>
            <a:ext cx="9022401" cy="62268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ru-RU" sz="1800" b="1" dirty="0" smtClean="0">
                <a:solidFill>
                  <a:srgbClr val="BF3F34"/>
                </a:solidFill>
                <a:latin typeface="Cambria" pitchFamily="18" charset="0"/>
                <a:ea typeface="Roboto" panose="02000000000000000000" pitchFamily="2" charset="0"/>
                <a:cs typeface="+mn-cs"/>
              </a:rPr>
              <a:t>Концепция комплексной образовательной программы </a:t>
            </a:r>
          </a:p>
          <a:p>
            <a:pPr>
              <a:lnSpc>
                <a:spcPct val="120000"/>
              </a:lnSpc>
            </a:pPr>
            <a:r>
              <a:rPr lang="ru-RU" sz="1800" b="1" dirty="0" smtClean="0">
                <a:solidFill>
                  <a:srgbClr val="BF3F34"/>
                </a:solidFill>
                <a:latin typeface="Cambria" pitchFamily="18" charset="0"/>
                <a:ea typeface="Roboto" panose="02000000000000000000" pitchFamily="2" charset="0"/>
                <a:cs typeface="+mn-cs"/>
              </a:rPr>
              <a:t>дошкольного образования «Река Детства»   </a:t>
            </a:r>
            <a:br>
              <a:rPr lang="ru-RU" sz="1800" b="1" dirty="0" smtClean="0">
                <a:solidFill>
                  <a:srgbClr val="BF3F34"/>
                </a:solidFill>
                <a:latin typeface="Cambria" pitchFamily="18" charset="0"/>
                <a:ea typeface="Roboto" panose="02000000000000000000" pitchFamily="2" charset="0"/>
                <a:cs typeface="+mn-cs"/>
              </a:rPr>
            </a:br>
            <a:endParaRPr lang="ru-RU" sz="1200" b="1" i="1" dirty="0">
              <a:solidFill>
                <a:srgbClr val="BF3F34"/>
              </a:solidFill>
              <a:latin typeface="Cambria" pitchFamily="18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5" name="Содержимое 2"/>
          <p:cNvSpPr txBox="1">
            <a:spLocks/>
          </p:cNvSpPr>
          <p:nvPr/>
        </p:nvSpPr>
        <p:spPr>
          <a:xfrm>
            <a:off x="4063857" y="2067694"/>
            <a:ext cx="4620767" cy="266484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sz="1800" b="1" dirty="0" smtClean="0">
                <a:solidFill>
                  <a:srgbClr val="376092"/>
                </a:solidFill>
                <a:latin typeface="Cambria" pitchFamily="18" charset="0"/>
              </a:rPr>
              <a:t>Комплексное решение возрастных психологических, психофизиологических и педагогических задач проектирования образования в конвергентной сетевой социокультурной среде дошкольного детства</a:t>
            </a:r>
          </a:p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endParaRPr lang="ru-RU" sz="1800" b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endParaRPr lang="ru-RU" sz="1800" b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endParaRPr lang="ru-RU" sz="1500" b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endParaRPr lang="ru-RU" sz="1500" b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 algn="just">
              <a:lnSpc>
                <a:spcPct val="120000"/>
              </a:lnSpc>
            </a:pPr>
            <a:endParaRPr lang="ru-RU" dirty="0" smtClean="0"/>
          </a:p>
        </p:txBody>
      </p:sp>
      <p:sp>
        <p:nvSpPr>
          <p:cNvPr id="7" name="Название 1"/>
          <p:cNvSpPr txBox="1">
            <a:spLocks/>
          </p:cNvSpPr>
          <p:nvPr/>
        </p:nvSpPr>
        <p:spPr>
          <a:xfrm>
            <a:off x="5436096" y="1172063"/>
            <a:ext cx="3168353" cy="675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200" b="1" i="1" dirty="0" smtClean="0">
                <a:solidFill>
                  <a:srgbClr val="C0504D"/>
                </a:solidFill>
                <a:latin typeface="Cambria" pitchFamily="18" charset="0"/>
              </a:rPr>
              <a:t>«Дошкольный возраст </a:t>
            </a:r>
            <a:r>
              <a:rPr lang="ru-RU" sz="1200" b="1" dirty="0" smtClean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– </a:t>
            </a:r>
            <a:r>
              <a:rPr lang="ru-RU" sz="1200" b="1" i="1" dirty="0" smtClean="0">
                <a:solidFill>
                  <a:srgbClr val="C0504D"/>
                </a:solidFill>
                <a:latin typeface="Cambria" pitchFamily="18" charset="0"/>
              </a:rPr>
              <a:t>это возраст </a:t>
            </a:r>
            <a:r>
              <a:rPr lang="ru-RU" sz="1200" b="1" i="1" dirty="0" smtClean="0">
                <a:solidFill>
                  <a:srgbClr val="C0504D"/>
                </a:solidFill>
                <a:latin typeface="Cambria" pitchFamily="18" charset="0"/>
                <a:ea typeface="+mn-ea"/>
                <a:cs typeface="+mn-cs"/>
              </a:rPr>
              <a:t>фактического</a:t>
            </a:r>
            <a:r>
              <a:rPr lang="ru-RU" sz="1200" b="1" i="1" dirty="0" smtClean="0">
                <a:solidFill>
                  <a:srgbClr val="C0504D"/>
                </a:solidFill>
                <a:latin typeface="Cambria" pitchFamily="18" charset="0"/>
              </a:rPr>
              <a:t> складывания личности»</a:t>
            </a:r>
          </a:p>
          <a:p>
            <a:pPr algn="l"/>
            <a:r>
              <a:rPr lang="ru-RU" sz="1200" b="1" i="1" dirty="0">
                <a:solidFill>
                  <a:srgbClr val="C0504D"/>
                </a:solidFill>
                <a:latin typeface="Cambria" pitchFamily="18" charset="0"/>
              </a:rPr>
              <a:t> </a:t>
            </a:r>
            <a:r>
              <a:rPr lang="ru-RU" sz="1200" b="1" i="1" dirty="0" smtClean="0">
                <a:solidFill>
                  <a:srgbClr val="C0504D"/>
                </a:solidFill>
                <a:latin typeface="Cambria" pitchFamily="18" charset="0"/>
              </a:rPr>
              <a:t>                                                    А.Н. Леонтьев </a:t>
            </a:r>
            <a:br>
              <a:rPr lang="ru-RU" sz="1200" b="1" i="1" dirty="0" smtClean="0">
                <a:solidFill>
                  <a:srgbClr val="C0504D"/>
                </a:solidFill>
                <a:latin typeface="Cambria" pitchFamily="18" charset="0"/>
              </a:rPr>
            </a:br>
            <a:r>
              <a:rPr lang="ru-RU" sz="1200" b="1" i="1" dirty="0" smtClean="0">
                <a:solidFill>
                  <a:srgbClr val="C0504D"/>
                </a:solidFill>
                <a:latin typeface="Cambria" pitchFamily="18" charset="0"/>
              </a:rPr>
              <a:t>                                                                                                                                 </a:t>
            </a:r>
            <a:r>
              <a:rPr lang="ru-RU" sz="1200" i="1" dirty="0" smtClean="0">
                <a:solidFill>
                  <a:schemeClr val="accent5"/>
                </a:solidFill>
                <a:latin typeface="Cambria" pitchFamily="18" charset="0"/>
              </a:rPr>
              <a:t/>
            </a:r>
            <a:br>
              <a:rPr lang="ru-RU" sz="1200" i="1" dirty="0" smtClean="0">
                <a:solidFill>
                  <a:schemeClr val="accent5"/>
                </a:solidFill>
                <a:latin typeface="Cambria" pitchFamily="18" charset="0"/>
              </a:rPr>
            </a:br>
            <a:r>
              <a:rPr lang="ru-RU" sz="1500" i="1" dirty="0" smtClean="0">
                <a:solidFill>
                  <a:schemeClr val="accent5"/>
                </a:solidFill>
                <a:latin typeface="Cambria" pitchFamily="18" charset="0"/>
              </a:rPr>
              <a:t>                                                                   </a:t>
            </a:r>
            <a:r>
              <a:rPr lang="ru-RU" sz="1400" dirty="0" smtClean="0">
                <a:solidFill>
                  <a:srgbClr val="BF3F34"/>
                </a:solidFill>
                <a:latin typeface="Cambria" pitchFamily="18" charset="0"/>
              </a:rPr>
              <a:t/>
            </a:r>
            <a:br>
              <a:rPr lang="ru-RU" sz="1400" dirty="0" smtClean="0">
                <a:solidFill>
                  <a:srgbClr val="BF3F34"/>
                </a:solidFill>
                <a:latin typeface="Cambria" pitchFamily="18" charset="0"/>
              </a:rPr>
            </a:br>
            <a:r>
              <a:rPr lang="ru-RU" sz="1400" b="1" dirty="0" smtClean="0">
                <a:solidFill>
                  <a:srgbClr val="BF3F34"/>
                </a:solidFill>
                <a:latin typeface="Cambria" pitchFamily="18" charset="0"/>
              </a:rPr>
              <a:t>   </a:t>
            </a:r>
            <a:endParaRPr lang="ru-RU" sz="1400" b="1" dirty="0">
              <a:solidFill>
                <a:srgbClr val="BF3F34"/>
              </a:solidFill>
              <a:latin typeface="Cambria" pitchFamily="18" charset="0"/>
              <a:ea typeface="+mn-ea"/>
              <a:cs typeface="+mn-cs"/>
            </a:endParaRPr>
          </a:p>
        </p:txBody>
      </p:sp>
      <p:pic>
        <p:nvPicPr>
          <p:cNvPr id="5121" name="Picture 1" descr="C:\Users\User\Desktop\30f303ea-b543-4747-ba31-d31f15b7d5e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1419622"/>
            <a:ext cx="3096344" cy="232225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="" xmlns:p14="http://schemas.microsoft.com/office/powerpoint/2010/main" val="219849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C:\Users\User\Desktop\1642620233_9-adonius-club-p-fon-dlya-prezentatsii-sadika-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514350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971600" y="1635646"/>
            <a:ext cx="69847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                     </a:t>
            </a:r>
            <a:r>
              <a:rPr lang="ru-RU" sz="4400" b="1" dirty="0" smtClean="0">
                <a:solidFill>
                  <a:srgbClr val="0070C0"/>
                </a:solidFill>
              </a:rPr>
              <a:t>Спасибо за внимание!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584" y="483518"/>
            <a:ext cx="74168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Jost"/>
              </a:rPr>
              <a:t>Особенности современного конвергентного (смешанного) пространства дошкольного детства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19872" y="1419622"/>
            <a:ext cx="5256583" cy="2605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100" dirty="0">
                <a:ea typeface="Calibri"/>
                <a:cs typeface="Times New Roman"/>
              </a:rPr>
              <a:t>Дошкольник растёт в условиях цифрового и реального миров, создающих единое пространство развития личности.</a:t>
            </a:r>
            <a:endParaRPr lang="ru-RU" sz="9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100" dirty="0">
                <a:ea typeface="Calibri"/>
                <a:cs typeface="Times New Roman"/>
              </a:rPr>
              <a:t>Простейшие цифровые навыки малыши осваивают одновременно с нормативными для раннего детства умениями.</a:t>
            </a:r>
            <a:endParaRPr lang="ru-RU" sz="9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100" dirty="0">
                <a:ea typeface="Calibri"/>
                <a:cs typeface="Times New Roman"/>
              </a:rPr>
              <a:t>Родители дошкольников – представители цифрового поколения.</a:t>
            </a:r>
            <a:endParaRPr lang="ru-RU" sz="9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100" dirty="0">
                <a:ea typeface="Calibri"/>
                <a:cs typeface="Times New Roman"/>
              </a:rPr>
              <a:t>В семье ребёнок с рождения находится в смешанной социокультурной реальности: традиционной и цифровой.</a:t>
            </a:r>
            <a:endParaRPr lang="ru-RU" sz="9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1100" dirty="0">
                <a:ea typeface="Calibri"/>
                <a:cs typeface="Times New Roman"/>
              </a:rPr>
              <a:t>Использование адекватных возрасту цифровых образовательных ресурсов положительно влияет на развитие детей</a:t>
            </a:r>
            <a:r>
              <a:rPr lang="ru-RU" sz="1100" dirty="0" smtClean="0">
                <a:ea typeface="Calibri"/>
                <a:cs typeface="Times New Roman"/>
              </a:rPr>
              <a:t>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endParaRPr lang="ru-RU" sz="1100" dirty="0" smtClean="0">
              <a:ea typeface="Calibri"/>
              <a:cs typeface="Times New Roman"/>
            </a:endParaRP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ru-RU" sz="1100" b="1" dirty="0" smtClean="0">
                <a:ea typeface="Calibri"/>
                <a:cs typeface="Times New Roman"/>
              </a:rPr>
              <a:t>Современная </a:t>
            </a:r>
            <a:r>
              <a:rPr lang="ru-RU" sz="1100" b="1" dirty="0">
                <a:ea typeface="Calibri"/>
                <a:cs typeface="Times New Roman"/>
              </a:rPr>
              <a:t>цифровая образовательная среда </a:t>
            </a:r>
            <a:r>
              <a:rPr lang="ru-RU" sz="1600" b="1" dirty="0">
                <a:ea typeface="Calibri"/>
                <a:cs typeface="Times New Roman"/>
              </a:rPr>
              <a:t>– неотъемлемая часть пространства дошкольного детства</a:t>
            </a:r>
            <a:r>
              <a:rPr lang="ru-RU" sz="800" b="1" dirty="0">
                <a:ea typeface="Calibri"/>
                <a:cs typeface="Times New Roman"/>
              </a:rPr>
              <a:t> </a:t>
            </a:r>
            <a:r>
              <a:rPr lang="ru-RU" sz="800" b="1" dirty="0" smtClean="0">
                <a:ea typeface="Calibri"/>
                <a:cs typeface="Times New Roman"/>
              </a:rPr>
              <a:t>.</a:t>
            </a:r>
            <a:endParaRPr lang="ru-RU" sz="1100" b="1" dirty="0">
              <a:ea typeface="Calibri"/>
              <a:cs typeface="Times New Roman"/>
            </a:endParaRPr>
          </a:p>
        </p:txBody>
      </p:sp>
      <p:pic>
        <p:nvPicPr>
          <p:cNvPr id="7" name="Picture 2" descr="C:\Users\Диля\Desktop\Attachments_sadikovadilya18@yandex.ru_2021-06-17_21-58-20\IMG_20201105_1602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35646"/>
            <a:ext cx="2923258" cy="21924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424272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accel="500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0" accel="50000" fill="hold">
                                          <p:stCondLst>
                                            <p:cond delay="2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0;p15"/>
          <p:cNvSpPr txBox="1"/>
          <p:nvPr/>
        </p:nvSpPr>
        <p:spPr bwMode="auto">
          <a:xfrm>
            <a:off x="765949" y="339502"/>
            <a:ext cx="7694482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defRPr/>
            </a:pPr>
            <a:r>
              <a:rPr lang="ru-RU" sz="2000" b="1" dirty="0">
                <a:latin typeface="Jost"/>
              </a:rPr>
              <a:t>Введение технологий электронного образования – направление государственной политики</a:t>
            </a:r>
            <a:endParaRPr sz="2000" b="1" dirty="0">
              <a:solidFill>
                <a:srgbClr val="1E2D40"/>
              </a:solidFill>
              <a:latin typeface="Jost"/>
              <a:ea typeface="Jost"/>
              <a:cs typeface="Jos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50287" y="1203598"/>
            <a:ext cx="63649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Указ Президента Российской Федерации </a:t>
            </a:r>
          </a:p>
          <a:p>
            <a:pPr algn="ctr"/>
            <a:r>
              <a:rPr lang="ru-RU" sz="1600" dirty="0" smtClean="0"/>
              <a:t>от 7 мая 2018 года №204</a:t>
            </a:r>
          </a:p>
          <a:p>
            <a:pPr algn="ctr"/>
            <a:r>
              <a:rPr lang="ru-RU" sz="1600" b="1" dirty="0" smtClean="0"/>
              <a:t>«О национальных целях и стратегических задачах развития Российской Федерации на период до 2024 года»</a:t>
            </a:r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17772" y="2571750"/>
            <a:ext cx="7710067" cy="1888646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i="1" dirty="0" smtClean="0">
                <a:solidFill>
                  <a:schemeClr val="tx1"/>
                </a:solidFill>
              </a:rPr>
              <a:t>П. </a:t>
            </a:r>
            <a:r>
              <a:rPr lang="ru-RU" sz="1600" i="1" dirty="0">
                <a:solidFill>
                  <a:schemeClr val="tx1"/>
                </a:solidFill>
              </a:rPr>
              <a:t>5. Правительству Российской Федерации при разработке национального проекта в сфере образования исходить из того, что в 2024 году необходимо обеспечить</a:t>
            </a:r>
            <a:r>
              <a:rPr lang="ru-RU" sz="1600" i="1" dirty="0" smtClean="0">
                <a:solidFill>
                  <a:schemeClr val="tx1"/>
                </a:solidFill>
              </a:rPr>
              <a:t>:</a:t>
            </a:r>
          </a:p>
          <a:p>
            <a:r>
              <a:rPr lang="ru-RU" sz="1600" i="1" dirty="0" smtClean="0">
                <a:solidFill>
                  <a:schemeClr val="tx1"/>
                </a:solidFill>
              </a:rPr>
              <a:t>…</a:t>
            </a:r>
          </a:p>
          <a:p>
            <a:r>
              <a:rPr lang="ru-RU" sz="1600" b="1" i="1" dirty="0" smtClean="0">
                <a:solidFill>
                  <a:schemeClr val="tx1"/>
                </a:solidFill>
              </a:rPr>
              <a:t>Создание современной и безопасной цифровой образовательной среды, обеспечивающей высокое качество и доступность образования всех видов и </a:t>
            </a:r>
            <a:r>
              <a:rPr lang="ru-RU" sz="1600" b="1" i="1" u="sng" dirty="0" smtClean="0">
                <a:solidFill>
                  <a:schemeClr val="tx1"/>
                </a:solidFill>
              </a:rPr>
              <a:t>уровней</a:t>
            </a:r>
            <a:endParaRPr lang="ru-RU" sz="1600" b="1" i="1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280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0314" y="530955"/>
            <a:ext cx="62231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Jost"/>
              </a:rPr>
              <a:t>Основные преимущества ЦОС «МЭО - Детский сад»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0782" y="1203598"/>
            <a:ext cx="6252708" cy="31586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ru-RU" sz="1400" dirty="0"/>
              <a:t>Обеспечение требований ФГОС дошкольного </a:t>
            </a:r>
            <a:r>
              <a:rPr lang="ru-RU" sz="1400" dirty="0" smtClean="0"/>
              <a:t>образования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 smtClean="0"/>
              <a:t>Единая методологическая, научно-методическая и ценностно-смысловая основа ЦОС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 smtClean="0"/>
              <a:t>Верифицированный избыточный и безопасный  контент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 smtClean="0"/>
              <a:t>Соответствие </a:t>
            </a:r>
            <a:r>
              <a:rPr lang="ru-RU" sz="1400" dirty="0"/>
              <a:t>требованиям СанПиН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 smtClean="0"/>
              <a:t>Универсальность </a:t>
            </a:r>
            <a:r>
              <a:rPr lang="ru-RU" sz="1400" dirty="0"/>
              <a:t>относительно существующих программ дошкольного образования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/>
              <a:t>Обширная база дополнительных материалов (хрестоматия, иллюстрации, музыкальные произведения и т.д.)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/>
              <a:t>Преемственность </a:t>
            </a:r>
            <a:r>
              <a:rPr lang="ru-RU" sz="1400" dirty="0" smtClean="0"/>
              <a:t>курсов </a:t>
            </a:r>
            <a:r>
              <a:rPr lang="ru-RU" sz="1400" dirty="0"/>
              <a:t>дошкольного и начального общего </a:t>
            </a:r>
            <a:r>
              <a:rPr lang="ru-RU" sz="1400" dirty="0" smtClean="0"/>
              <a:t>образования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 smtClean="0"/>
              <a:t>Инструмент реализации Рабочей программы воспитания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 smtClean="0"/>
              <a:t>Высокая мотивация детей за счёт использования интерактивных объектов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ru-RU" sz="1400" dirty="0">
                <a:ea typeface="Calibri"/>
                <a:cs typeface="Times New Roman"/>
              </a:rPr>
              <a:t>Удобные сервисы коммуникации всех участников образовательных отношений </a:t>
            </a:r>
            <a:endParaRPr lang="ru-RU" sz="105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1164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7544" y="350046"/>
            <a:ext cx="83905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Jost"/>
              </a:rPr>
              <a:t>Возможности ЦОС «МЭО - Детский сад»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0314" y="915566"/>
            <a:ext cx="8078525" cy="32778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000" dirty="0">
                <a:ea typeface="Calibri"/>
                <a:cs typeface="Times New Roman"/>
              </a:rPr>
              <a:t>Создание безопасной конвергентной среды социализации дошкольников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000" dirty="0">
                <a:ea typeface="Calibri"/>
                <a:cs typeface="Times New Roman"/>
              </a:rPr>
              <a:t>Формирование функциональной грамотности  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000" dirty="0">
                <a:ea typeface="Calibri"/>
                <a:cs typeface="Times New Roman"/>
              </a:rPr>
              <a:t>Выстраивание индивидуальной образовательной траектории каждого ребёнка 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000" dirty="0">
                <a:ea typeface="Calibri"/>
                <a:cs typeface="Times New Roman"/>
              </a:rPr>
              <a:t>Подготовка к школе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000" dirty="0">
                <a:ea typeface="Calibri"/>
                <a:cs typeface="Times New Roman"/>
              </a:rPr>
              <a:t>Организация педагогами дистанционной работы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000" dirty="0">
                <a:ea typeface="Calibri"/>
                <a:cs typeface="Times New Roman"/>
              </a:rPr>
              <a:t>Использование родителями для занятий с детьми </a:t>
            </a:r>
            <a:endParaRPr lang="ru-RU" sz="14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sz="2000" dirty="0">
                <a:ea typeface="Calibri"/>
                <a:cs typeface="Times New Roman"/>
              </a:rPr>
              <a:t>Коммуникация в сетевом пространстве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745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27584" y="267494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Jost"/>
              </a:rPr>
              <a:t>ЦОС  «МЭО - Детский сад» – компонент образовательного пространства (экосистемы дошкольного детства)</a:t>
            </a:r>
            <a:endParaRPr lang="ru-RU" b="1" dirty="0">
              <a:latin typeface="Jost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05247" y="975810"/>
            <a:ext cx="6559826" cy="25791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4 образовательных курса</a:t>
            </a:r>
            <a:endParaRPr lang="ru-RU" sz="1600" b="1" dirty="0">
              <a:solidFill>
                <a:schemeClr val="tx1"/>
              </a:solidFill>
            </a:endParaRPr>
          </a:p>
        </p:txBody>
      </p:sp>
      <p:pic>
        <p:nvPicPr>
          <p:cNvPr id="11" name="Picture 3" descr="1828bc0909e479f9f9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175" y="1311461"/>
            <a:ext cx="1085850" cy="1485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Users\v.eliseeva\AppData\Local\Microsoft\Windows\Temporary Internet Files\Content.Outlook\BM8OZOLK\74d2f7f7-5706-4585-b90d-26a49b8501f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80" y="1311461"/>
            <a:ext cx="1085850" cy="1485900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1828bc086f34bc69c04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337" y="1300289"/>
            <a:ext cx="1056071" cy="1485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1177867" y="2888472"/>
            <a:ext cx="6559826" cy="25791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Инструменты управления образовательным процессом</a:t>
            </a:r>
            <a:endParaRPr lang="ru-RU" sz="1600" b="1" dirty="0">
              <a:solidFill>
                <a:schemeClr val="tx1"/>
              </a:solidFill>
            </a:endParaRPr>
          </a:p>
        </p:txBody>
      </p:sp>
      <p:pic>
        <p:nvPicPr>
          <p:cNvPr id="15" name="Рисунок 14" descr="Вырезка экрана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51" y="3291830"/>
            <a:ext cx="1221298" cy="1129908"/>
          </a:xfrm>
          <a:prstGeom prst="rect">
            <a:avLst/>
          </a:prstGeom>
          <a:ln w="3175">
            <a:solidFill>
              <a:schemeClr val="tx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15" descr="Вырезка экрана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337" y="3302333"/>
            <a:ext cx="1326872" cy="1151432"/>
          </a:xfrm>
          <a:prstGeom prst="rect">
            <a:avLst/>
          </a:prstGeom>
          <a:ln w="3175">
            <a:solidFill>
              <a:schemeClr val="tx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Рисунок 16" descr="Вырезка экрана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803" y="3291830"/>
            <a:ext cx="1300202" cy="1151432"/>
          </a:xfrm>
          <a:prstGeom prst="rect">
            <a:avLst/>
          </a:prstGeom>
          <a:ln>
            <a:solidFill>
              <a:schemeClr val="tx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Рисунок 17" descr="Вырезка экрана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291174"/>
            <a:ext cx="1264698" cy="1152088"/>
          </a:xfrm>
          <a:prstGeom prst="rect">
            <a:avLst/>
          </a:prstGeom>
          <a:ln>
            <a:solidFill>
              <a:schemeClr val="tx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Прямоугольник 18"/>
          <p:cNvSpPr/>
          <p:nvPr/>
        </p:nvSpPr>
        <p:spPr>
          <a:xfrm>
            <a:off x="2849538" y="4595203"/>
            <a:ext cx="3306638" cy="357808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solidFill>
                  <a:schemeClr val="tx1"/>
                </a:solidFill>
              </a:rPr>
              <a:t>Коммуникация участников образовательных отношений</a:t>
            </a:r>
            <a:endParaRPr lang="ru-RU" sz="1050" dirty="0">
              <a:solidFill>
                <a:schemeClr val="tx1"/>
              </a:solidFill>
            </a:endParaRPr>
          </a:p>
        </p:txBody>
      </p:sp>
      <p:cxnSp>
        <p:nvCxnSpPr>
          <p:cNvPr id="3" name="Прямая соединительная линия 2"/>
          <p:cNvCxnSpPr>
            <a:stCxn id="16" idx="2"/>
          </p:cNvCxnSpPr>
          <p:nvPr/>
        </p:nvCxnSpPr>
        <p:spPr>
          <a:xfrm>
            <a:off x="3746773" y="4453765"/>
            <a:ext cx="0" cy="14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17" idx="2"/>
          </p:cNvCxnSpPr>
          <p:nvPr/>
        </p:nvCxnSpPr>
        <p:spPr>
          <a:xfrm>
            <a:off x="5278904" y="4443262"/>
            <a:ext cx="0" cy="1519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251520" y="3500949"/>
            <a:ext cx="1152128" cy="711669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</a:rPr>
              <a:t>Индивидуальная образовательная траектория для каждого ребенка</a:t>
            </a:r>
            <a:endParaRPr lang="ru-RU" sz="900" dirty="0">
              <a:solidFill>
                <a:schemeClr val="tx1"/>
              </a:solidFill>
            </a:endParaRPr>
          </a:p>
        </p:txBody>
      </p:sp>
      <p:cxnSp>
        <p:nvCxnSpPr>
          <p:cNvPr id="23" name="Прямая соединительная линия 22"/>
          <p:cNvCxnSpPr>
            <a:stCxn id="21" idx="3"/>
            <a:endCxn id="15" idx="1"/>
          </p:cNvCxnSpPr>
          <p:nvPr/>
        </p:nvCxnSpPr>
        <p:spPr>
          <a:xfrm>
            <a:off x="1403648" y="3856784"/>
            <a:ext cx="2308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7668344" y="3545779"/>
            <a:ext cx="1152128" cy="654021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</a:rPr>
              <a:t>Планирование</a:t>
            </a:r>
            <a:endParaRPr lang="ru-RU" sz="900" dirty="0">
              <a:solidFill>
                <a:schemeClr val="tx1"/>
              </a:solidFill>
            </a:endParaRPr>
          </a:p>
        </p:txBody>
      </p:sp>
      <p:cxnSp>
        <p:nvCxnSpPr>
          <p:cNvPr id="26" name="Прямая соединительная линия 25"/>
          <p:cNvCxnSpPr>
            <a:stCxn id="24" idx="1"/>
            <a:endCxn id="18" idx="3"/>
          </p:cNvCxnSpPr>
          <p:nvPr/>
        </p:nvCxnSpPr>
        <p:spPr>
          <a:xfrm flipH="1" flipV="1">
            <a:off x="7420874" y="3867218"/>
            <a:ext cx="247470" cy="55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354" y="1313847"/>
            <a:ext cx="1095375" cy="1495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2868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9502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Jost"/>
              </a:rPr>
              <a:t>Реализация содержания образовательных областей в ЦОС «Мобильное Электронное Образование»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14950" y="1131289"/>
            <a:ext cx="2422263" cy="47707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Физическое развитие</a:t>
            </a:r>
            <a:endParaRPr lang="ru-RU" sz="1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99329" y="2383694"/>
            <a:ext cx="1908775" cy="54731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Познавательное развитие</a:t>
            </a:r>
            <a:endParaRPr lang="ru-RU" sz="1400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29B40F0-217B-4250-8AB1-4BE3CA7B8A10}"/>
              </a:ext>
            </a:extLst>
          </p:cNvPr>
          <p:cNvSpPr txBox="1"/>
          <p:nvPr/>
        </p:nvSpPr>
        <p:spPr>
          <a:xfrm>
            <a:off x="3525777" y="3051778"/>
            <a:ext cx="206144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ru-RU" sz="1050" dirty="0"/>
              <a:t>Формирование элементарных математических представлений 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ru-RU" sz="1050" dirty="0"/>
              <a:t>Элементы экологического образования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ru-RU" sz="1050" dirty="0"/>
              <a:t>Сенсорное развитие</a:t>
            </a:r>
            <a:endParaRPr lang="ru-RU" sz="1100" dirty="0"/>
          </a:p>
          <a:p>
            <a:pPr marL="171450" indent="-171450">
              <a:buFont typeface="Wingdings" pitchFamily="2" charset="2"/>
              <a:buChar char="ü"/>
            </a:pPr>
            <a:r>
              <a:rPr lang="ru-RU" sz="1050" dirty="0"/>
              <a:t>Проектная и познавательно-исследовательская деятельность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29B40F0-217B-4250-8AB1-4BE3CA7B8A10}"/>
              </a:ext>
            </a:extLst>
          </p:cNvPr>
          <p:cNvSpPr txBox="1"/>
          <p:nvPr/>
        </p:nvSpPr>
        <p:spPr>
          <a:xfrm>
            <a:off x="1896708" y="1718632"/>
            <a:ext cx="169396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ru-RU" sz="1100" dirty="0" smtClean="0"/>
              <a:t>Тематические физкультминутки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ru-RU" sz="1100" dirty="0" smtClean="0"/>
              <a:t> Динамические паузы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ru-RU" sz="1100" dirty="0" smtClean="0"/>
              <a:t>Основы здорового образа жизни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95536" y="2931790"/>
            <a:ext cx="2422263" cy="547313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Социально-коммуникативное развитие</a:t>
            </a:r>
            <a:endParaRPr lang="ru-RU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C29B40F0-217B-4250-8AB1-4BE3CA7B8A10}"/>
              </a:ext>
            </a:extLst>
          </p:cNvPr>
          <p:cNvSpPr txBox="1"/>
          <p:nvPr/>
        </p:nvSpPr>
        <p:spPr>
          <a:xfrm>
            <a:off x="467544" y="3579862"/>
            <a:ext cx="2232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ru-RU" sz="1100" dirty="0" smtClean="0"/>
              <a:t>Усвоение норм и ценностей общества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ru-RU" sz="1100" dirty="0" smtClean="0"/>
              <a:t> Основы безопасного поведения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ru-RU" sz="1100" dirty="0" smtClean="0"/>
              <a:t>Становление самостоятельности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894963" y="1141028"/>
            <a:ext cx="2675074" cy="547313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Художественно-эстетическое развитие</a:t>
            </a:r>
            <a:endParaRPr lang="ru-RU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D835166-7321-4C8F-ACAC-1B008FAA3318}"/>
              </a:ext>
            </a:extLst>
          </p:cNvPr>
          <p:cNvSpPr txBox="1"/>
          <p:nvPr/>
        </p:nvSpPr>
        <p:spPr>
          <a:xfrm>
            <a:off x="5940152" y="2067694"/>
            <a:ext cx="129777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ru-RU" sz="1100" dirty="0"/>
              <a:t>Музыкальное воспитание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ru-RU" sz="1100" dirty="0"/>
              <a:t>Художественно-творческая </a:t>
            </a:r>
            <a:r>
              <a:rPr lang="ru-RU" sz="1100" dirty="0" smtClean="0"/>
              <a:t>деятельность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940152" y="3219822"/>
            <a:ext cx="2658174" cy="424707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Речевое развитие</a:t>
            </a:r>
            <a:endParaRPr lang="ru-RU" sz="1400" dirty="0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C29B40F0-217B-4250-8AB1-4BE3CA7B8A10}"/>
              </a:ext>
            </a:extLst>
          </p:cNvPr>
          <p:cNvSpPr txBox="1"/>
          <p:nvPr/>
        </p:nvSpPr>
        <p:spPr>
          <a:xfrm>
            <a:off x="6156176" y="3795886"/>
            <a:ext cx="237626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ru-RU" sz="1100" dirty="0" smtClean="0"/>
              <a:t>Развитие фонематического слуха, грамматического строя и связной речи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ru-RU" sz="1100" dirty="0" smtClean="0"/>
              <a:t> Основы безопасного поведения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ru-RU" sz="1100" dirty="0" smtClean="0"/>
              <a:t>Становление самостоятельности</a:t>
            </a:r>
          </a:p>
        </p:txBody>
      </p:sp>
      <p:pic>
        <p:nvPicPr>
          <p:cNvPr id="11265" name="Picture 1" descr="C:\Users\User\Desktop\0659e611-e042-4c6c-8f17-71d3af0fe86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7654"/>
            <a:ext cx="1368152" cy="1026114"/>
          </a:xfrm>
          <a:prstGeom prst="rect">
            <a:avLst/>
          </a:prstGeom>
          <a:noFill/>
        </p:spPr>
      </p:pic>
      <p:pic>
        <p:nvPicPr>
          <p:cNvPr id="11266" name="Picture 2" descr="C:\Users\User\Desktop\67a3f58e-749e-4ae3-895e-4c67f953cced.jpg"/>
          <p:cNvPicPr>
            <a:picLocks noChangeAspect="1" noChangeArrowheads="1"/>
          </p:cNvPicPr>
          <p:nvPr/>
        </p:nvPicPr>
        <p:blipFill>
          <a:blip r:embed="rId3" cstate="print"/>
          <a:srcRect l="8008" t="5338"/>
          <a:stretch>
            <a:fillRect/>
          </a:stretch>
        </p:blipFill>
        <p:spPr bwMode="auto">
          <a:xfrm>
            <a:off x="3635896" y="948436"/>
            <a:ext cx="1798507" cy="1388018"/>
          </a:xfrm>
          <a:prstGeom prst="rect">
            <a:avLst/>
          </a:prstGeom>
          <a:noFill/>
        </p:spPr>
      </p:pic>
      <p:pic>
        <p:nvPicPr>
          <p:cNvPr id="11267" name="Picture 3" descr="C:\Users\User\Desktop\5ae3020a-2a79-4312-bdd2-87402eda8bff.jpg"/>
          <p:cNvPicPr>
            <a:picLocks noChangeAspect="1" noChangeArrowheads="1"/>
          </p:cNvPicPr>
          <p:nvPr/>
        </p:nvPicPr>
        <p:blipFill>
          <a:blip r:embed="rId4" cstate="print"/>
          <a:srcRect l="7343" t="8261" r="8209" b="6374"/>
          <a:stretch>
            <a:fillRect/>
          </a:stretch>
        </p:blipFill>
        <p:spPr bwMode="auto">
          <a:xfrm>
            <a:off x="7452320" y="1779662"/>
            <a:ext cx="1008112" cy="13587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7729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87574"/>
            <a:ext cx="2931596" cy="3389482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467544" y="195486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Jost"/>
              </a:rPr>
              <a:t>Основные особенности содержания  ЦОС «Мобильное Электронное Образование – детский сад»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97083" y="1563639"/>
            <a:ext cx="1858894" cy="122413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С</a:t>
            </a:r>
            <a:r>
              <a:rPr lang="ru-RU" sz="1400" dirty="0" smtClean="0">
                <a:solidFill>
                  <a:schemeClr val="tx1"/>
                </a:solidFill>
              </a:rPr>
              <a:t>истемно организованный курс на год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(36 тем, 180 занятий)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931790"/>
            <a:ext cx="2207825" cy="2016223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1259632" y="3807708"/>
            <a:ext cx="1800200" cy="93610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Хрестоматийные материалы и </a:t>
            </a:r>
            <a:r>
              <a:rPr lang="ru-RU" sz="1400" dirty="0" err="1" smtClean="0">
                <a:solidFill>
                  <a:schemeClr val="tx1"/>
                </a:solidFill>
              </a:rPr>
              <a:t>медиатека</a:t>
            </a:r>
            <a:r>
              <a:rPr lang="ru-RU" sz="1400" dirty="0" smtClean="0">
                <a:solidFill>
                  <a:schemeClr val="tx1"/>
                </a:solidFill>
              </a:rPr>
              <a:t> к каждой теме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DA82CCEC-443A-4977-B8A0-D4DDA375048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8064" y="915566"/>
            <a:ext cx="2594479" cy="2370371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6902649" y="1626555"/>
            <a:ext cx="1835684" cy="1098304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Методические рекомендации и комментарии для педагогов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2" name="Рисунок 11" descr="Вырезка экрана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2988935"/>
            <a:ext cx="1835683" cy="190193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14" name="Скругленный прямоугольник 13"/>
          <p:cNvSpPr/>
          <p:nvPr/>
        </p:nvSpPr>
        <p:spPr>
          <a:xfrm>
            <a:off x="5508104" y="3787915"/>
            <a:ext cx="1512168" cy="936104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Более 400 интерактивных объектов в каждом курсе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1106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75846" y="173624"/>
            <a:ext cx="6559826" cy="577265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Ресурсы МЭО для работы специалистов ДОО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696025" y="326907"/>
            <a:ext cx="6785791" cy="71689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solidFill>
                  <a:prstClr val="black"/>
                </a:solidFill>
                <a:latin typeface="Jost"/>
                <a:ea typeface="+mn-ea"/>
                <a:cs typeface="+mn-cs"/>
              </a:rPr>
              <a:t>Ресурсы МЭО для работы специалистов ДОО </a:t>
            </a:r>
          </a:p>
        </p:txBody>
      </p:sp>
      <p:pic>
        <p:nvPicPr>
          <p:cNvPr id="16" name="Рисунок 15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124" y="915566"/>
            <a:ext cx="5424165" cy="2270104"/>
          </a:xfrm>
          <a:prstGeom prst="rect">
            <a:avLst/>
          </a:prstGeom>
          <a:ln>
            <a:solidFill>
              <a:schemeClr val="tx1"/>
            </a:solidFill>
            <a:prstDash val="sysDot"/>
          </a:ln>
        </p:spPr>
      </p:pic>
      <p:pic>
        <p:nvPicPr>
          <p:cNvPr id="17" name="Рисунок 16" descr="Вырезка экрана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955" y="1707652"/>
            <a:ext cx="2357717" cy="2261453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9" name="Рисунок 18" descr="Вырезка экрана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96248"/>
            <a:ext cx="2492188" cy="2395475"/>
          </a:xfrm>
          <a:prstGeom prst="rect">
            <a:avLst/>
          </a:prstGeom>
          <a:ln>
            <a:solidFill>
              <a:schemeClr val="tx1"/>
            </a:solidFill>
            <a:prstDash val="sysDot"/>
          </a:ln>
        </p:spPr>
      </p:pic>
      <p:pic>
        <p:nvPicPr>
          <p:cNvPr id="20" name="Рисунок 19" descr="Вырезка экрана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838377"/>
            <a:ext cx="4968552" cy="1814289"/>
          </a:xfrm>
          <a:prstGeom prst="rect">
            <a:avLst/>
          </a:prstGeom>
          <a:ln>
            <a:solidFill>
              <a:schemeClr val="tx1"/>
            </a:solidFill>
            <a:prstDash val="sysDot"/>
          </a:ln>
        </p:spPr>
      </p:pic>
      <p:pic>
        <p:nvPicPr>
          <p:cNvPr id="21" name="Рисунок 20" descr="Вырезка экрана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140265"/>
            <a:ext cx="2330986" cy="1774538"/>
          </a:xfrm>
          <a:prstGeom prst="rect">
            <a:avLst/>
          </a:prstGeom>
          <a:ln>
            <a:solidFill>
              <a:schemeClr val="tx1"/>
            </a:solidFill>
            <a:prstDash val="sysDot"/>
          </a:ln>
        </p:spPr>
      </p:pic>
    </p:spTree>
    <p:extLst>
      <p:ext uri="{BB962C8B-B14F-4D97-AF65-F5344CB8AC3E}">
        <p14:creationId xmlns="" xmlns:p14="http://schemas.microsoft.com/office/powerpoint/2010/main" val="83441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17017</TotalTime>
  <Words>540</Words>
  <Application>Microsoft Office PowerPoint</Application>
  <PresentationFormat>Экран (16:9)</PresentationFormat>
  <Paragraphs>86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Муниципальное бюджетное дошкольное образовательное учреждение                                                  «Детский сад № 9» города Агрыз                                                                                                                  Агрызского муниципального района Республики Татарстан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Mob-edu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Трифонов Александр</dc:creator>
  <cp:lastModifiedBy>User</cp:lastModifiedBy>
  <cp:revision>382</cp:revision>
  <dcterms:created xsi:type="dcterms:W3CDTF">2022-08-05T15:24:51Z</dcterms:created>
  <dcterms:modified xsi:type="dcterms:W3CDTF">2023-04-11T11:17:51Z</dcterms:modified>
</cp:coreProperties>
</file>